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71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300" r:id="rId21"/>
    <p:sldId id="299" r:id="rId22"/>
    <p:sldId id="266" r:id="rId23"/>
    <p:sldId id="264" r:id="rId24"/>
    <p:sldId id="302" r:id="rId25"/>
    <p:sldId id="301" r:id="rId26"/>
    <p:sldId id="28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nklucentrum.sk/wp-content/uploads/2020/04/SPRIEVODCA-integr%C3%A1ciou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d.hacklab.sk/odporucania/ako-ucit-vsetky-deti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4909" y="2143274"/>
            <a:ext cx="8721150" cy="1646302"/>
          </a:xfrm>
        </p:spPr>
        <p:txBody>
          <a:bodyPr/>
          <a:lstStyle/>
          <a:p>
            <a:r>
              <a:rPr lang="sk-SK" dirty="0" smtClean="0"/>
              <a:t>„Špeciálne“ potreby detí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PaedDr. Viktor </a:t>
            </a:r>
            <a:r>
              <a:rPr lang="sk-SK" dirty="0" err="1" smtClean="0"/>
              <a:t>Križo</a:t>
            </a:r>
            <a:r>
              <a:rPr lang="sk-SK" dirty="0" smtClean="0"/>
              <a:t> PhD. </a:t>
            </a:r>
          </a:p>
          <a:p>
            <a:r>
              <a:rPr lang="sk-SK" dirty="0" smtClean="0"/>
              <a:t>Mgr. Zuzana </a:t>
            </a:r>
            <a:r>
              <a:rPr lang="sk-SK" dirty="0" err="1" smtClean="0"/>
              <a:t>Hronová</a:t>
            </a:r>
            <a:r>
              <a:rPr lang="sk-SK" dirty="0" smtClean="0"/>
              <a:t> </a:t>
            </a:r>
          </a:p>
          <a:p>
            <a:r>
              <a:rPr lang="sk-SK" dirty="0"/>
              <a:t>š</a:t>
            </a:r>
            <a:r>
              <a:rPr lang="sk-SK" dirty="0" smtClean="0"/>
              <a:t>peciálni pedagógovia, </a:t>
            </a:r>
            <a:r>
              <a:rPr lang="sk-SK" dirty="0" smtClean="0"/>
              <a:t>Slovenská komora učiteľov, </a:t>
            </a:r>
            <a:r>
              <a:rPr lang="sk-SK" dirty="0" err="1" smtClean="0"/>
              <a:t>Inklukoalícia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9683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Inkluzívny koncept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672047"/>
            <a:ext cx="8596668" cy="4369316"/>
          </a:xfrm>
        </p:spPr>
        <p:txBody>
          <a:bodyPr>
            <a:normAutofit/>
          </a:bodyPr>
          <a:lstStyle/>
          <a:p>
            <a:r>
              <a:rPr lang="sk-SK" sz="2000" dirty="0" err="1"/>
              <a:t>I</a:t>
            </a:r>
            <a:r>
              <a:rPr lang="sk-SK" sz="2000" dirty="0" err="1" smtClean="0"/>
              <a:t>nkluzívna</a:t>
            </a:r>
            <a:r>
              <a:rPr lang="sk-SK" sz="2000" dirty="0" smtClean="0"/>
              <a:t> </a:t>
            </a:r>
            <a:r>
              <a:rPr lang="sk-SK" sz="2000" dirty="0" smtClean="0"/>
              <a:t>škola je školou, ktorá zabezpečuje potreby všetkých, nielen jednej zo skupín, ktorá je v škole </a:t>
            </a:r>
            <a:r>
              <a:rPr lang="sk-SK" sz="2000" dirty="0" smtClean="0"/>
              <a:t>vzdelávan</a:t>
            </a:r>
            <a:r>
              <a:rPr lang="sk-SK" sz="2000" dirty="0" smtClean="0"/>
              <a:t>á</a:t>
            </a:r>
            <a:r>
              <a:rPr lang="sk-SK" sz="2000" dirty="0"/>
              <a:t>,</a:t>
            </a:r>
            <a:r>
              <a:rPr lang="sk-SK" sz="2000" dirty="0" smtClean="0"/>
              <a:t> </a:t>
            </a:r>
            <a:endParaRPr lang="sk-SK" sz="2000" dirty="0" smtClean="0"/>
          </a:p>
          <a:p>
            <a:r>
              <a:rPr lang="sk-SK" sz="2000" dirty="0"/>
              <a:t>ž</a:t>
            </a:r>
            <a:r>
              <a:rPr lang="sk-SK" sz="2000" dirty="0" smtClean="0"/>
              <a:t>iaci sa </a:t>
            </a:r>
            <a:r>
              <a:rPr lang="sk-SK" sz="2000" dirty="0" smtClean="0"/>
              <a:t>nerozdeľujú podľa </a:t>
            </a:r>
            <a:r>
              <a:rPr lang="sk-SK" sz="2000" dirty="0" smtClean="0"/>
              <a:t>diagnóz,</a:t>
            </a:r>
            <a:endParaRPr lang="sk-SK" sz="2000" dirty="0" smtClean="0"/>
          </a:p>
          <a:p>
            <a:r>
              <a:rPr lang="sk-SK" sz="2000" dirty="0" smtClean="0"/>
              <a:t>r</a:t>
            </a:r>
            <a:r>
              <a:rPr lang="sk-SK" sz="2000" dirty="0" smtClean="0"/>
              <a:t>ešpektované </a:t>
            </a:r>
            <a:r>
              <a:rPr lang="sk-SK" sz="2000" dirty="0" smtClean="0"/>
              <a:t>sú potreby a jedinečnosť všetkých zúčastnených (môže to byť rozvod rodičov, zhoršenie zdravotného stavu, psychické problémy, </a:t>
            </a:r>
            <a:r>
              <a:rPr lang="sk-SK" sz="2000" dirty="0" err="1" smtClean="0"/>
              <a:t>kyberšikana</a:t>
            </a:r>
            <a:r>
              <a:rPr lang="sk-SK" sz="2000" dirty="0" smtClean="0"/>
              <a:t>, </a:t>
            </a:r>
            <a:r>
              <a:rPr lang="sk-SK" sz="2000" dirty="0" err="1" smtClean="0"/>
              <a:t>suicidium</a:t>
            </a:r>
            <a:r>
              <a:rPr lang="sk-SK" sz="2000" dirty="0" smtClean="0"/>
              <a:t>...),  </a:t>
            </a:r>
            <a:endParaRPr lang="sk-SK" sz="2000" dirty="0" smtClean="0"/>
          </a:p>
          <a:p>
            <a:r>
              <a:rPr lang="sk-SK" sz="2000" dirty="0" smtClean="0"/>
              <a:t>v prípade potreby sa každé dieťa dostane do záchrannej siete </a:t>
            </a:r>
            <a:r>
              <a:rPr lang="sk-SK" sz="2000" dirty="0" smtClean="0"/>
              <a:t>podpory,</a:t>
            </a:r>
            <a:endParaRPr lang="sk-SK" sz="2000" dirty="0" smtClean="0"/>
          </a:p>
          <a:p>
            <a:r>
              <a:rPr lang="sk-SK" sz="2000" dirty="0"/>
              <a:t>t</a:t>
            </a:r>
            <a:r>
              <a:rPr lang="sk-SK" sz="2000" dirty="0" smtClean="0"/>
              <a:t>oho </a:t>
            </a:r>
            <a:r>
              <a:rPr lang="sk-SK" sz="2000" dirty="0" smtClean="0"/>
              <a:t>času má žiak špeciálne potreby až po diagnostikovaní v poradenskom zaradení zo zoznamu </a:t>
            </a:r>
            <a:r>
              <a:rPr lang="sk-SK" sz="2000" dirty="0" smtClean="0"/>
              <a:t>diagnóz.</a:t>
            </a:r>
            <a:endParaRPr lang="sk-SK" sz="2000" dirty="0" smtClean="0"/>
          </a:p>
        </p:txBody>
      </p:sp>
    </p:spTree>
    <p:extLst>
      <p:ext uri="{BB962C8B-B14F-4D97-AF65-F5344CB8AC3E}">
        <p14:creationId xmlns:p14="http://schemas.microsoft.com/office/powerpoint/2010/main" val="408873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</a:t>
            </a:r>
            <a:r>
              <a:rPr lang="sk-SK" dirty="0" smtClean="0"/>
              <a:t>tratégia </a:t>
            </a:r>
            <a:r>
              <a:rPr lang="sk-SK" dirty="0" err="1" smtClean="0"/>
              <a:t>inkluzívneho</a:t>
            </a:r>
            <a:r>
              <a:rPr lang="sk-SK" dirty="0" smtClean="0"/>
              <a:t> vzdelávania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sz="2400" dirty="0" smtClean="0"/>
              <a:t>Uvedená stratégia bola prijatá v Programovom vyhlásení vlády na roky 2020 -</a:t>
            </a:r>
            <a:r>
              <a:rPr lang="sk-SK" sz="2400" dirty="0" smtClean="0"/>
              <a:t>2024.</a:t>
            </a:r>
            <a:endParaRPr lang="sk-SK" sz="2400" dirty="0" smtClean="0"/>
          </a:p>
          <a:p>
            <a:endParaRPr lang="sk-SK" sz="2400" dirty="0" smtClean="0"/>
          </a:p>
          <a:p>
            <a:r>
              <a:rPr lang="sk-SK" sz="2400" dirty="0" smtClean="0"/>
              <a:t>Bežným strašiakom pre verejnosť a učiteľov keď  sa spomenie inklúzia je, že sa do  základných škôl  po spustení inklúzie budú prijímať všetci žiaci so zdravotným znevýhodnením. </a:t>
            </a:r>
          </a:p>
          <a:p>
            <a:endParaRPr lang="sk-SK" sz="2400" dirty="0" smtClean="0"/>
          </a:p>
          <a:p>
            <a:r>
              <a:rPr lang="sk-SK" sz="2400" dirty="0"/>
              <a:t>Š</a:t>
            </a:r>
            <a:r>
              <a:rPr lang="sk-SK" sz="2400" dirty="0" smtClean="0"/>
              <a:t>peciálne </a:t>
            </a:r>
            <a:r>
              <a:rPr lang="sk-SK" sz="2400" dirty="0" smtClean="0"/>
              <a:t>školy majú svoje opodstatnenie a uvedená Stratégia inkluzívneho vzdelávania s nimi počíta.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7927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Individuálny vzdelávací program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593669"/>
            <a:ext cx="8596668" cy="4624251"/>
          </a:xfrm>
        </p:spPr>
        <p:txBody>
          <a:bodyPr>
            <a:noAutofit/>
          </a:bodyPr>
          <a:lstStyle/>
          <a:p>
            <a:r>
              <a:rPr lang="sk-SK" sz="2000" dirty="0" smtClean="0"/>
              <a:t>jediný legislatívne záväzný dokument pre žiakov so ŠVVP – akýsi „rodný list“ žiaka (upravuje formy, prostriedky, určuje zmeny v obsahu, v rozsahu učiva, stanovuje, aké špeciálne a kompenzačné pomôcky má vo vyučovaní využívať). </a:t>
            </a:r>
          </a:p>
          <a:p>
            <a:r>
              <a:rPr lang="sk-SK" sz="2000" dirty="0" smtClean="0"/>
              <a:t>ŠVP sa špecifikuje v </a:t>
            </a:r>
            <a:r>
              <a:rPr lang="sk-SK" sz="2000" dirty="0" err="1" smtClean="0"/>
              <a:t>ŠkVP</a:t>
            </a:r>
            <a:r>
              <a:rPr lang="sk-SK" sz="2000" dirty="0" smtClean="0"/>
              <a:t> a </a:t>
            </a:r>
            <a:r>
              <a:rPr lang="sk-SK" sz="2000" dirty="0" err="1" smtClean="0"/>
              <a:t>ŠkVP</a:t>
            </a:r>
            <a:r>
              <a:rPr lang="sk-SK" sz="2000" dirty="0" smtClean="0"/>
              <a:t> v IVP  je to akási individualizácia podpory. Ideálne v budúcnosti je, ak bude </a:t>
            </a:r>
            <a:r>
              <a:rPr lang="sk-SK" sz="2000" dirty="0" err="1" smtClean="0"/>
              <a:t>ŠkVP</a:t>
            </a:r>
            <a:r>
              <a:rPr lang="sk-SK" sz="2000" dirty="0" smtClean="0"/>
              <a:t> tak </a:t>
            </a:r>
            <a:r>
              <a:rPr lang="sk-SK" sz="2000" dirty="0" smtClean="0"/>
              <a:t>široko </a:t>
            </a:r>
            <a:r>
              <a:rPr lang="sk-SK" sz="2000" dirty="0" smtClean="0"/>
              <a:t>a podporne napísaný, že nebude IVP treba.</a:t>
            </a:r>
          </a:p>
          <a:p>
            <a:r>
              <a:rPr lang="sk-SK" sz="2000" dirty="0" smtClean="0"/>
              <a:t>IVP nemá žiaka vyčleňovať, ale vytvárať priestor pre jeho jedinečnosť – a v tomto zmysle má na neho právo každý,</a:t>
            </a:r>
          </a:p>
          <a:p>
            <a:r>
              <a:rPr lang="sk-SK" sz="2000" dirty="0" smtClean="0">
                <a:hlinkClick r:id="rId2"/>
              </a:rPr>
              <a:t>Sprievodca integráciou v ZŠ na ceste k inklúzii</a:t>
            </a:r>
            <a:endParaRPr lang="sk-SK" sz="2000" dirty="0" smtClean="0"/>
          </a:p>
          <a:p>
            <a:r>
              <a:rPr lang="sk-SK" sz="2000" dirty="0" smtClean="0"/>
              <a:t>formálne požiadavky (zákon 245/2008, dokumenty ŠŠI, VP pre ZZ, Dodatok)</a:t>
            </a:r>
          </a:p>
          <a:p>
            <a:r>
              <a:rPr lang="sk-SK" sz="2000" dirty="0" smtClean="0"/>
              <a:t>je to „živý“ a žitý dokument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49627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Praktické tipy: </a:t>
            </a:r>
            <a:br>
              <a:rPr lang="sk-SK" dirty="0"/>
            </a:br>
            <a:r>
              <a:rPr lang="sk-SK" dirty="0" smtClean="0"/>
              <a:t>Prváci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V bežnom vyučovaní kladiem dôraz na prevenciu špecifických ťažkostí hlavne v prvom ročníku ZŠ. </a:t>
            </a:r>
          </a:p>
          <a:p>
            <a:r>
              <a:rPr lang="sk-SK" sz="2800" dirty="0" smtClean="0"/>
              <a:t>V ukážkach Vám priblížim špecifické programy, ktoré je možné realizovať v prvom ročníku pri predchádzaní zlyhaniam v učení a správaní. 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31517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Tréning fonematického uvedomovania podľa </a:t>
            </a:r>
            <a:r>
              <a:rPr lang="sk-SK" dirty="0" err="1" smtClean="0"/>
              <a:t>Eľkonina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000" dirty="0" smtClean="0"/>
              <a:t>Je programom predškolským, ale veľmi dobre sa dá realizovať v aj v prvom ročníku – v </a:t>
            </a:r>
            <a:r>
              <a:rPr lang="sk-SK" sz="2000" dirty="0" err="1" smtClean="0"/>
              <a:t>predčitateľskom</a:t>
            </a:r>
            <a:r>
              <a:rPr lang="sk-SK" sz="2000" dirty="0" smtClean="0"/>
              <a:t> období. Je dôležitým predpokladom pre rozvoj </a:t>
            </a:r>
            <a:r>
              <a:rPr lang="sk-SK" sz="2000" dirty="0" err="1" smtClean="0"/>
              <a:t>predčitateľskej</a:t>
            </a:r>
            <a:r>
              <a:rPr lang="sk-SK" sz="2000" dirty="0" smtClean="0"/>
              <a:t> gramotnosti. </a:t>
            </a:r>
          </a:p>
          <a:p>
            <a:r>
              <a:rPr lang="sk-SK" sz="2000" dirty="0" smtClean="0"/>
              <a:t>Ide nácvik jazykových zručností, typických pre slovenský jazyk – deti sa učia prostredníctvom hrových činností zvládnuť slabikovanie, hláskovanie, dĺžku slabiky, dokonca aj mäkkosť a tvrdosť slabiky. </a:t>
            </a:r>
          </a:p>
          <a:p>
            <a:r>
              <a:rPr lang="sk-SK" sz="2000" dirty="0" smtClean="0"/>
              <a:t>Žiaci pomocou  farebných žetónov vedia rozlíšiť samohlásku od spoluhlásky</a:t>
            </a:r>
          </a:p>
          <a:p>
            <a:r>
              <a:rPr lang="sk-SK" sz="2000" dirty="0" smtClean="0"/>
              <a:t>Hráme </a:t>
            </a:r>
            <a:r>
              <a:rPr lang="sk-SK" sz="2000" dirty="0" smtClean="0"/>
              <a:t>sa na domčeky </a:t>
            </a:r>
            <a:r>
              <a:rPr lang="sk-SK" sz="2000" dirty="0" smtClean="0"/>
              <a:t>v ktorých bývajú slová, žiaci do okienok kladú žetóny, pričom nahlas hláskujú slová.  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4139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Určovanie samohlások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8394" y="2160588"/>
            <a:ext cx="5175249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3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Tu už žiaci rozlišujú samohlásku aj spoluhlásku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0480" y="2160588"/>
            <a:ext cx="291107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6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Tréning fonematického uvedomovania podľa </a:t>
            </a:r>
            <a:r>
              <a:rPr lang="sk-SK" dirty="0" err="1" smtClean="0"/>
              <a:t>Eľkonina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 smtClean="0"/>
              <a:t>Slúži ako </a:t>
            </a:r>
            <a:r>
              <a:rPr lang="sk-SK" sz="2400" dirty="0" err="1" smtClean="0"/>
              <a:t>depistáž</a:t>
            </a:r>
            <a:r>
              <a:rPr lang="sk-SK" sz="2400" dirty="0" smtClean="0"/>
              <a:t> – vyhľadávanie ťažkostí u žiakov prvom ročníku v oblasti jazykových predpokladov. </a:t>
            </a:r>
          </a:p>
          <a:p>
            <a:r>
              <a:rPr lang="sk-SK" sz="2400" dirty="0" smtClean="0"/>
              <a:t>Pri realizácii programu sa odhalia  nezrelosti v oblasti sluchového vnímania- konkrétne sluchovej diferenciácii, či sluchovej analýze a syntéze. </a:t>
            </a:r>
          </a:p>
          <a:p>
            <a:r>
              <a:rPr lang="sk-SK" sz="2400" dirty="0" smtClean="0"/>
              <a:t>Fonematické uvedomovanie je jedným z </a:t>
            </a:r>
            <a:r>
              <a:rPr lang="sk-SK" sz="2400" dirty="0" smtClean="0"/>
              <a:t>pilierov </a:t>
            </a:r>
            <a:r>
              <a:rPr lang="sk-SK" sz="2400" dirty="0" smtClean="0"/>
              <a:t>rozvoja čítania</a:t>
            </a:r>
            <a:r>
              <a:rPr lang="sk-SK" dirty="0" smtClean="0"/>
              <a:t>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6971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Program INPP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658983"/>
            <a:ext cx="8596668" cy="4382379"/>
          </a:xfrm>
        </p:spPr>
        <p:txBody>
          <a:bodyPr>
            <a:noAutofit/>
          </a:bodyPr>
          <a:lstStyle/>
          <a:p>
            <a:r>
              <a:rPr lang="sk-SK" sz="2000" dirty="0"/>
              <a:t>Ďalším programom, </a:t>
            </a:r>
            <a:r>
              <a:rPr lang="sk-SK" sz="2000" dirty="0" smtClean="0"/>
              <a:t>ktorý </a:t>
            </a:r>
            <a:r>
              <a:rPr lang="sk-SK" sz="2000" dirty="0"/>
              <a:t>by som chcela predstaviť je program INPP pre stimuláciu tzv</a:t>
            </a:r>
            <a:r>
              <a:rPr lang="sk-SK" sz="2000" dirty="0" smtClean="0"/>
              <a:t>. </a:t>
            </a:r>
            <a:r>
              <a:rPr lang="sk-SK" sz="2000" dirty="0" err="1"/>
              <a:t>neuromotorickej</a:t>
            </a:r>
            <a:r>
              <a:rPr lang="sk-SK" sz="2000" dirty="0"/>
              <a:t> nezrelosti. </a:t>
            </a:r>
          </a:p>
          <a:p>
            <a:r>
              <a:rPr lang="sk-SK" sz="2000" dirty="0"/>
              <a:t>Ide o súbor  </a:t>
            </a:r>
            <a:r>
              <a:rPr lang="sk-SK" sz="2000" dirty="0" err="1"/>
              <a:t>hrubomotorických</a:t>
            </a:r>
            <a:r>
              <a:rPr lang="sk-SK" sz="2000" dirty="0"/>
              <a:t> cvičení v stoji a v ľahu. </a:t>
            </a:r>
          </a:p>
          <a:p>
            <a:r>
              <a:rPr lang="sk-SK" sz="2000" dirty="0"/>
              <a:t>Žiaci v týchto cvičeniach kopírujú pohyby, ktoré deti robia počas prvých mesiacov života. </a:t>
            </a:r>
          </a:p>
          <a:p>
            <a:r>
              <a:rPr lang="sk-SK" sz="2000" dirty="0"/>
              <a:t>Cvičenia spevňujú chrbátik, zlepšujú koordináciu tela a nepriamo zlepšujú jemnú </a:t>
            </a:r>
            <a:r>
              <a:rPr lang="sk-SK" sz="2000" dirty="0" smtClean="0"/>
              <a:t>motoriku,  vedú k upokojeniu CNS.  </a:t>
            </a:r>
            <a:endParaRPr lang="sk-SK" sz="2000" dirty="0"/>
          </a:p>
          <a:p>
            <a:r>
              <a:rPr lang="sk-SK" sz="2000" dirty="0"/>
              <a:t>Aj pri týchto cvičeniach </a:t>
            </a:r>
            <a:r>
              <a:rPr lang="sk-SK" sz="2000" dirty="0" smtClean="0"/>
              <a:t>vieme ešte odhaliť ešte </a:t>
            </a:r>
            <a:r>
              <a:rPr lang="sk-SK" sz="2000" dirty="0"/>
              <a:t>istú </a:t>
            </a:r>
            <a:r>
              <a:rPr lang="sk-SK" sz="2000" dirty="0" smtClean="0"/>
              <a:t>nezrelosť vo vývine detí a vieme im na základe zistení adresovať účinnú podporu. </a:t>
            </a:r>
            <a:endParaRPr lang="sk-SK" sz="2000" dirty="0"/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52302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Program INPP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5116" y="2160588"/>
            <a:ext cx="502180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7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Program INPP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8504" y="2160588"/>
            <a:ext cx="5255029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5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Zippyho</a:t>
            </a:r>
            <a:r>
              <a:rPr lang="sk-SK" dirty="0" smtClean="0"/>
              <a:t> kamaráti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776549"/>
            <a:ext cx="8596668" cy="4264813"/>
          </a:xfrm>
        </p:spPr>
        <p:txBody>
          <a:bodyPr/>
          <a:lstStyle/>
          <a:p>
            <a:r>
              <a:rPr lang="sk-SK" sz="2400" dirty="0" smtClean="0"/>
              <a:t>Ide o program výchovy k </a:t>
            </a:r>
            <a:r>
              <a:rPr lang="sk-SK" sz="2400" dirty="0" err="1" smtClean="0"/>
              <a:t>prosociálnosti</a:t>
            </a:r>
            <a:r>
              <a:rPr lang="sk-SK" sz="2400" dirty="0" smtClean="0"/>
              <a:t>, prevencie šikanovania. </a:t>
            </a:r>
          </a:p>
          <a:p>
            <a:r>
              <a:rPr lang="sk-SK" sz="2400" dirty="0" smtClean="0"/>
              <a:t>S prvákmi sa pracuje počas celého prvého ročníka, žiakov vedieme k správnemu riešeniu konfliktov v triednom kolektíve. </a:t>
            </a:r>
          </a:p>
          <a:p>
            <a:r>
              <a:rPr lang="sk-SK" sz="2400" dirty="0" smtClean="0"/>
              <a:t>Programom  ich sprevádza kobylka </a:t>
            </a:r>
            <a:r>
              <a:rPr lang="sk-SK" sz="2400" dirty="0" err="1" smtClean="0"/>
              <a:t>Zippy</a:t>
            </a:r>
            <a:r>
              <a:rPr lang="sk-SK" sz="2400" dirty="0" smtClean="0"/>
              <a:t> – zväčša sa žiakom ušije, žiaci si ju môžu zobrať domov, postarať sa o ňu. </a:t>
            </a:r>
            <a:r>
              <a:rPr lang="sk-SK" sz="2400" dirty="0" err="1" smtClean="0"/>
              <a:t>Zippy</a:t>
            </a:r>
            <a:r>
              <a:rPr lang="sk-SK" sz="2400" dirty="0" smtClean="0"/>
              <a:t> je s prvákmi v triede a učí žiakov správať sa k sebe prosociálne, rešpektujúco</a:t>
            </a:r>
            <a:r>
              <a:rPr lang="sk-SK" dirty="0" smtClean="0"/>
              <a:t>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1700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Zippy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8566" y="2160588"/>
            <a:ext cx="289490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 stupeň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711235"/>
            <a:ext cx="8596668" cy="4330128"/>
          </a:xfrm>
        </p:spPr>
        <p:txBody>
          <a:bodyPr>
            <a:normAutofit lnSpcReduction="10000"/>
          </a:bodyPr>
          <a:lstStyle/>
          <a:p>
            <a:r>
              <a:rPr lang="sk-SK" sz="2000" dirty="0" smtClean="0"/>
              <a:t>V druhom ročníku  začínajú reedukačné aktivity u žiakov, u ktorých sme zistili isté nezrelosti v zmyslových oblastiach, sú už odosielaní na vyšetrenia. </a:t>
            </a:r>
          </a:p>
          <a:p>
            <a:r>
              <a:rPr lang="sk-SK" sz="2000" dirty="0" smtClean="0"/>
              <a:t>1. stupeň je kľúčový pre upevnenie techniky čítania, rozlišovania grafém, upevnenia základnej gramatiky – tvrdých, mäkkých slabík, sluchovej diferenciácie dĺžky slabiky, stabilizácie základných počtových operácií, dôležitá je naďalej oblasť rozvoja čitateľskej gramotnosti – osvedčujú sa čitateľské vrecúška s otázkami  pred čítaním, počas čítania, po čítaní. </a:t>
            </a:r>
          </a:p>
          <a:p>
            <a:r>
              <a:rPr lang="sk-SK" sz="2000" dirty="0" smtClean="0"/>
              <a:t>Realizujeme reedukačné cvičenia na základe diagnostikovaných deficitov v zmyslovej, jazykovej alebo matematickej oblasti. </a:t>
            </a:r>
          </a:p>
          <a:p>
            <a:r>
              <a:rPr lang="sk-SK" sz="2000" dirty="0" smtClean="0"/>
              <a:t>Osvedčuje sa program pozornosti KUPOZ – ktorý ucelene dennodenne stimuluje spomenuté oblasti, súčasne rozvíja slovnú zásobu. </a:t>
            </a:r>
          </a:p>
          <a:p>
            <a:endParaRPr lang="sk-SK" sz="20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7979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2. stupeň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598886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sk-SK" sz="2400" dirty="0" smtClean="0"/>
              <a:t>U žiakov sa výrazne stimuluje práca s </a:t>
            </a:r>
            <a:r>
              <a:rPr lang="sk-SK" sz="2400" dirty="0" smtClean="0"/>
              <a:t>textom. </a:t>
            </a:r>
            <a:endParaRPr lang="sk-SK" sz="2400" dirty="0" smtClean="0"/>
          </a:p>
          <a:p>
            <a:r>
              <a:rPr lang="sk-SK" sz="2400" dirty="0" smtClean="0"/>
              <a:t>Využívajú sa </a:t>
            </a:r>
            <a:r>
              <a:rPr lang="sk-SK" sz="2400" dirty="0" err="1" smtClean="0"/>
              <a:t>metakognitívne</a:t>
            </a:r>
            <a:r>
              <a:rPr lang="sk-SK" sz="2400" dirty="0" smtClean="0"/>
              <a:t> techniky práce s textom – umenie ako sa učiť, ako vyňať dôležitú informáciu z textu, ako ju prepojiť so skúsenosťou. </a:t>
            </a:r>
          </a:p>
          <a:p>
            <a:r>
              <a:rPr lang="sk-SK" sz="2400" dirty="0" smtClean="0"/>
              <a:t>Spomeniem niekoľko </a:t>
            </a:r>
            <a:r>
              <a:rPr lang="sk-SK" sz="2400" dirty="0" err="1" smtClean="0"/>
              <a:t>metakognitívnych</a:t>
            </a:r>
            <a:r>
              <a:rPr lang="sk-SK" sz="2400" dirty="0" smtClean="0"/>
              <a:t> techník</a:t>
            </a:r>
          </a:p>
          <a:p>
            <a:r>
              <a:rPr lang="sk-SK" sz="2400" dirty="0" smtClean="0"/>
              <a:t>KWL –</a:t>
            </a:r>
          </a:p>
          <a:p>
            <a:pPr marL="0" indent="0">
              <a:buNone/>
            </a:pPr>
            <a:r>
              <a:rPr lang="sk-SK" sz="2400" dirty="0" err="1" smtClean="0"/>
              <a:t>Know</a:t>
            </a:r>
            <a:r>
              <a:rPr lang="sk-SK" sz="2400" dirty="0" smtClean="0"/>
              <a:t> – čo viem? </a:t>
            </a:r>
          </a:p>
          <a:p>
            <a:pPr marL="0" indent="0">
              <a:buNone/>
            </a:pPr>
            <a:r>
              <a:rPr lang="sk-SK" sz="2400" dirty="0" err="1" smtClean="0"/>
              <a:t>Want</a:t>
            </a:r>
            <a:r>
              <a:rPr lang="sk-SK" sz="2400" dirty="0" smtClean="0"/>
              <a:t> – čo chcem vedieť?</a:t>
            </a:r>
          </a:p>
          <a:p>
            <a:pPr marL="0" indent="0">
              <a:buNone/>
            </a:pPr>
            <a:r>
              <a:rPr lang="sk-SK" sz="2400" dirty="0" err="1" smtClean="0"/>
              <a:t>Learn</a:t>
            </a:r>
            <a:r>
              <a:rPr lang="sk-SK" sz="2400" dirty="0" smtClean="0"/>
              <a:t> – čo som sa naučil?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1116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</a:t>
            </a:r>
            <a:r>
              <a:rPr lang="sk-SK" dirty="0"/>
              <a:t>.</a:t>
            </a:r>
            <a:r>
              <a:rPr lang="sk-SK" dirty="0" smtClean="0"/>
              <a:t> stupeň – </a:t>
            </a:r>
            <a:r>
              <a:rPr lang="sk-SK" dirty="0" err="1" smtClean="0"/>
              <a:t>metakognitívne</a:t>
            </a:r>
            <a:r>
              <a:rPr lang="sk-SK" dirty="0" smtClean="0"/>
              <a:t> stratégie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619795"/>
            <a:ext cx="8596668" cy="4421568"/>
          </a:xfrm>
        </p:spPr>
        <p:txBody>
          <a:bodyPr>
            <a:normAutofit lnSpcReduction="10000"/>
          </a:bodyPr>
          <a:lstStyle/>
          <a:p>
            <a:r>
              <a:rPr lang="sk-SK" sz="2400" b="1" dirty="0" smtClean="0"/>
              <a:t>INSERT </a:t>
            </a:r>
          </a:p>
          <a:p>
            <a:r>
              <a:rPr lang="sk-SK" sz="2400" dirty="0" smtClean="0"/>
              <a:t>Žiaci s dohodnutými značkami v texte vyznačujú, čo vedeli +,čo nevedel – čomu nerozumel </a:t>
            </a:r>
            <a:r>
              <a:rPr lang="sk-SK" sz="2400" dirty="0" smtClean="0"/>
              <a:t>?</a:t>
            </a:r>
            <a:endParaRPr lang="sk-SK" sz="2400" dirty="0" smtClean="0"/>
          </a:p>
          <a:p>
            <a:r>
              <a:rPr lang="sk-SK" sz="2400" b="1" dirty="0" smtClean="0"/>
              <a:t>Stratégia 3 -2 -1 </a:t>
            </a:r>
          </a:p>
          <a:p>
            <a:r>
              <a:rPr lang="sk-SK" sz="2400" dirty="0" smtClean="0"/>
              <a:t>v texte nájdi 3 dôležité veci, 2 veci, ktoré ťa zaujali, 1 vec , na ktorú si nenašiel odpoveď. </a:t>
            </a:r>
          </a:p>
          <a:p>
            <a:r>
              <a:rPr lang="sk-SK" sz="2400" b="1" dirty="0" smtClean="0"/>
              <a:t>Stratégia SQ3R </a:t>
            </a:r>
          </a:p>
          <a:p>
            <a:r>
              <a:rPr lang="sk-SK" sz="2400" dirty="0" smtClean="0"/>
              <a:t>– </a:t>
            </a:r>
            <a:r>
              <a:rPr lang="sk-SK" sz="2400" dirty="0" err="1" smtClean="0"/>
              <a:t>Survey</a:t>
            </a:r>
            <a:r>
              <a:rPr lang="sk-SK" sz="2400" dirty="0" smtClean="0"/>
              <a:t> – skúmaj, </a:t>
            </a:r>
            <a:r>
              <a:rPr lang="sk-SK" sz="2400" dirty="0" err="1" smtClean="0"/>
              <a:t>Questions</a:t>
            </a:r>
            <a:r>
              <a:rPr lang="sk-SK" sz="2400" dirty="0" smtClean="0"/>
              <a:t>– vytvor otázky, </a:t>
            </a:r>
            <a:r>
              <a:rPr lang="sk-SK" sz="2400" dirty="0" err="1" smtClean="0"/>
              <a:t>Read</a:t>
            </a:r>
            <a:r>
              <a:rPr lang="sk-SK" sz="2400" dirty="0" smtClean="0"/>
              <a:t>–čítaj, </a:t>
            </a:r>
            <a:r>
              <a:rPr lang="sk-SK" sz="2400" dirty="0" err="1" smtClean="0"/>
              <a:t>Recite</a:t>
            </a:r>
            <a:r>
              <a:rPr lang="sk-SK" sz="2400" dirty="0" smtClean="0"/>
              <a:t>-voľne prerozprávaj, </a:t>
            </a:r>
            <a:r>
              <a:rPr lang="sk-SK" sz="2400" dirty="0" err="1" smtClean="0"/>
              <a:t>Rewiev</a:t>
            </a:r>
            <a:r>
              <a:rPr lang="sk-SK" sz="2400" dirty="0" smtClean="0"/>
              <a:t> – zosumarizuj</a:t>
            </a:r>
          </a:p>
          <a:p>
            <a:pPr marL="0" indent="0">
              <a:buNone/>
            </a:pPr>
            <a:r>
              <a:rPr lang="sk-SK" sz="2400" dirty="0" smtClean="0"/>
              <a:t>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4942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Feuersteinovo</a:t>
            </a:r>
            <a:r>
              <a:rPr lang="sk-SK" dirty="0" smtClean="0"/>
              <a:t> </a:t>
            </a:r>
            <a:r>
              <a:rPr lang="sk-SK" dirty="0" smtClean="0"/>
              <a:t>inštrumentálne obohacovanie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FIE - </a:t>
            </a:r>
            <a:r>
              <a:rPr lang="sk-SK" sz="2400" dirty="0" err="1"/>
              <a:t>Feuersteinova</a:t>
            </a:r>
            <a:r>
              <a:rPr lang="sk-SK" sz="2400" dirty="0"/>
              <a:t> metóda inštrumentálneho obohacovania je zameraná na </a:t>
            </a:r>
            <a:r>
              <a:rPr lang="sk-SK" sz="2400" dirty="0" err="1"/>
              <a:t>rozvojumenia</a:t>
            </a:r>
            <a:r>
              <a:rPr lang="sk-SK" sz="2400" dirty="0"/>
              <a:t> učiť sa. </a:t>
            </a:r>
            <a:endParaRPr lang="sk-SK" sz="2400" dirty="0" smtClean="0"/>
          </a:p>
          <a:p>
            <a:r>
              <a:rPr lang="sk-SK" sz="2400" dirty="0" smtClean="0"/>
              <a:t>Umožňuje zisťovať a rozvíjať učebný potenciál človeka. </a:t>
            </a:r>
          </a:p>
          <a:p>
            <a:r>
              <a:rPr lang="sk-SK" sz="2400" dirty="0"/>
              <a:t>Podstatou metódy je stimulácia kognitívneho rozvoja, ktorý umožňuje školský</a:t>
            </a:r>
            <a:r>
              <a:rPr lang="sk-SK" sz="2400" dirty="0" smtClean="0"/>
              <a:t>, sociálny a osobnostný rast. </a:t>
            </a:r>
            <a:endParaRPr lang="sk-SK" sz="2400" dirty="0"/>
          </a:p>
          <a:p>
            <a:r>
              <a:rPr lang="sk-SK" sz="2400" dirty="0" err="1" smtClean="0"/>
              <a:t>Feuersteinova</a:t>
            </a:r>
            <a:r>
              <a:rPr lang="sk-SK" sz="2400" dirty="0" smtClean="0"/>
              <a:t> </a:t>
            </a:r>
            <a:r>
              <a:rPr lang="sk-SK" sz="2400" dirty="0"/>
              <a:t>metóda predstavuje najprepracovanejší </a:t>
            </a:r>
            <a:r>
              <a:rPr lang="sk-SK" sz="2400" dirty="0" smtClean="0"/>
              <a:t>systém na </a:t>
            </a:r>
            <a:r>
              <a:rPr lang="sk-SK" sz="2400" dirty="0"/>
              <a:t>rozvoj schopností myslieť a učiť </a:t>
            </a:r>
            <a:r>
              <a:rPr lang="sk-SK" sz="2400" dirty="0" smtClean="0"/>
              <a:t>sa. </a:t>
            </a:r>
            <a:endParaRPr lang="sk-SK" sz="24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345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Feuersteinovo</a:t>
            </a:r>
            <a:r>
              <a:rPr lang="sk-SK" dirty="0" smtClean="0"/>
              <a:t> </a:t>
            </a:r>
            <a:r>
              <a:rPr lang="sk-SK" dirty="0" smtClean="0"/>
              <a:t>inštrumentálne obohacovanie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590" y="2116182"/>
            <a:ext cx="3749040" cy="380129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437" y="2116183"/>
            <a:ext cx="2996157" cy="380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3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0397" y="241227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sk-SK" sz="8000" b="1" dirty="0" smtClean="0"/>
              <a:t>KORONAKRÍZA</a:t>
            </a:r>
            <a:endParaRPr lang="sk-SK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Aj súčasná mimoriadna situácia vyžaduje rešpektovanie špeciálnych potrieb</a:t>
            </a:r>
            <a:br>
              <a:rPr lang="sk-SK" b="1" dirty="0" smtClean="0"/>
            </a:b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313645"/>
          </a:xfrm>
        </p:spPr>
        <p:txBody>
          <a:bodyPr>
            <a:normAutofit fontScale="85000" lnSpcReduction="20000"/>
          </a:bodyPr>
          <a:lstStyle/>
          <a:p>
            <a:r>
              <a:rPr lang="sk-SK" sz="2000" dirty="0"/>
              <a:t>Zvlášť </a:t>
            </a:r>
            <a:r>
              <a:rPr lang="sk-SK" sz="2000" dirty="0" err="1"/>
              <a:t>prizvukujeme</a:t>
            </a:r>
            <a:r>
              <a:rPr lang="sk-SK" sz="2000" dirty="0"/>
              <a:t>, že v tejto situácii je potrebné viac prihliadať na individuálne špeciálne potreby. </a:t>
            </a:r>
          </a:p>
          <a:p>
            <a:r>
              <a:rPr lang="sk-SK" sz="2000" dirty="0"/>
              <a:t>Vcítime sa do situácie žiaka a rodiny a úlohy zadávame tak, akoby to bolo naše dieťa s poruchou a mali sme sa mu venovať my. Snažíme sa poznať rodinné prostredie, vciťujeme sa aj do toho, že rodič nie je metodik, má právo na chyby. </a:t>
            </a:r>
          </a:p>
          <a:p>
            <a:r>
              <a:rPr lang="sk-SK" sz="2000" dirty="0" smtClean="0"/>
              <a:t>nie </a:t>
            </a:r>
            <a:r>
              <a:rPr lang="sk-SK" sz="2000" dirty="0" smtClean="0"/>
              <a:t>každé dieťa zvláda kameru – je možné ak je dieťa len prítomné na vyučovaní, počúva a nezúčastňuje sa ho slovne (spätnú väzbu potom riešime po hodine s rodičom alebo žiakom) – časté pri žiakoch s autizmom alebo u žiakov s poruchami </a:t>
            </a:r>
            <a:r>
              <a:rPr lang="sk-SK" sz="2000" dirty="0" smtClean="0"/>
              <a:t>aktivity </a:t>
            </a:r>
            <a:r>
              <a:rPr lang="sk-SK" sz="2000" dirty="0" smtClean="0"/>
              <a:t>a pozornosti,  </a:t>
            </a:r>
            <a:endParaRPr lang="sk-SK" sz="2000" dirty="0"/>
          </a:p>
          <a:p>
            <a:r>
              <a:rPr lang="sk-SK" sz="2000" dirty="0" smtClean="0"/>
              <a:t> učitelia si triedy delia po skupinách, aby si zabezpečil individuálny prístup, </a:t>
            </a:r>
          </a:p>
          <a:p>
            <a:r>
              <a:rPr lang="sk-SK" sz="2000" dirty="0" smtClean="0"/>
              <a:t> aj na online hodine je nutné diferencovať zadania </a:t>
            </a:r>
          </a:p>
          <a:p>
            <a:pPr marL="0" indent="0">
              <a:buNone/>
            </a:pPr>
            <a:r>
              <a:rPr lang="sk-SK" sz="2000" dirty="0" smtClean="0"/>
              <a:t>(príprava diferencovaných úloh je nutná pred vyučovacou hodinou, často majú žiaci  úlohy už  pred sebou – prípravu diferencovaných úloh zabezpečuje špeciálny pedagóg, asistent učiteľa či vychovávateľ.)</a:t>
            </a:r>
          </a:p>
          <a:p>
            <a:pPr marL="0" indent="0">
              <a:buNone/>
            </a:pPr>
            <a:r>
              <a:rPr lang="sk-SK" sz="2000" dirty="0" err="1" smtClean="0"/>
              <a:t>Učimenadialku</a:t>
            </a:r>
            <a:r>
              <a:rPr lang="sk-SK" sz="2000" dirty="0" smtClean="0"/>
              <a:t> – cestovná </a:t>
            </a:r>
            <a:r>
              <a:rPr lang="sk-SK" sz="2000" dirty="0" err="1" smtClean="0">
                <a:hlinkClick r:id="rId2"/>
              </a:rPr>
              <a:t>inkluzívna</a:t>
            </a:r>
            <a:r>
              <a:rPr lang="sk-SK" sz="2000" dirty="0" smtClean="0">
                <a:hlinkClick r:id="rId2"/>
              </a:rPr>
              <a:t> mapa</a:t>
            </a:r>
            <a:endParaRPr lang="sk-SK" sz="2000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4311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3" y="849087"/>
            <a:ext cx="8936929" cy="572153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sz="2400" dirty="0" smtClean="0"/>
              <a:t>Konkrétne </a:t>
            </a:r>
            <a:r>
              <a:rPr lang="sk-SK" sz="2400" dirty="0" smtClean="0"/>
              <a:t>tipy: </a:t>
            </a:r>
          </a:p>
          <a:p>
            <a:r>
              <a:rPr lang="sk-SK" sz="2400" dirty="0" smtClean="0"/>
              <a:t>Žiakom s </a:t>
            </a:r>
            <a:r>
              <a:rPr lang="sk-SK" sz="2400" dirty="0" err="1" smtClean="0"/>
              <a:t>dysgrafiou</a:t>
            </a:r>
            <a:r>
              <a:rPr lang="sk-SK" sz="2400" dirty="0" smtClean="0"/>
              <a:t> nezadávame písanie poznámok – predkladáme ich na nalepenie do zošita, </a:t>
            </a:r>
          </a:p>
          <a:p>
            <a:r>
              <a:rPr lang="sk-SK" sz="2400" dirty="0" smtClean="0"/>
              <a:t>Žiakom so všetkými </a:t>
            </a:r>
            <a:r>
              <a:rPr lang="sk-SK" sz="2400" dirty="0" err="1" smtClean="0"/>
              <a:t>dys-poruchami</a:t>
            </a:r>
            <a:r>
              <a:rPr lang="sk-SK" sz="2400" dirty="0" smtClean="0"/>
              <a:t> redukujeme úlohy vo všetkých predmetoch. </a:t>
            </a:r>
          </a:p>
          <a:p>
            <a:r>
              <a:rPr lang="sk-SK" sz="2400" dirty="0" smtClean="0"/>
              <a:t>Vývinové poruchy učenia sú špecifické zmyslovým oslabením, teda je prirodzené rešpektovať ťažkosti s vnímaním sluchových podnetov v on-line prostredí. Preto sa zamerať na dokonalé prevedenie v zrakovej forme so slovným komentárom,  </a:t>
            </a:r>
          </a:p>
          <a:p>
            <a:r>
              <a:rPr lang="sk-SK" sz="2400" dirty="0" smtClean="0"/>
              <a:t>Nesmierne sa osvedčujú videá v </a:t>
            </a:r>
            <a:r>
              <a:rPr lang="sk-SK" sz="2400" dirty="0" err="1" smtClean="0"/>
              <a:t>youtube</a:t>
            </a:r>
            <a:r>
              <a:rPr lang="sk-SK" sz="2400" dirty="0" smtClean="0"/>
              <a:t> kanále, pomáhajú interaktívne cvičenia – veľkú službu robí starý dobrý portál zborovňa,</a:t>
            </a:r>
          </a:p>
          <a:p>
            <a:r>
              <a:rPr lang="sk-SK" sz="2400" dirty="0" smtClean="0"/>
              <a:t> Vyvarujeme sa klasickému písaniu poznámok do zošita. </a:t>
            </a:r>
          </a:p>
          <a:p>
            <a:r>
              <a:rPr lang="sk-SK" sz="2400" dirty="0" smtClean="0"/>
              <a:t> Vyučovanie stanoviť  v jednom prostredí, nestriedať ho. </a:t>
            </a:r>
          </a:p>
          <a:p>
            <a:endParaRPr lang="sk-SK" sz="2400" dirty="0" smtClean="0"/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5025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25" y="335277"/>
            <a:ext cx="9145935" cy="1320800"/>
          </a:xfrm>
        </p:spPr>
        <p:txBody>
          <a:bodyPr/>
          <a:lstStyle/>
          <a:p>
            <a:r>
              <a:rPr lang="sk-SK" b="1" dirty="0" smtClean="0"/>
              <a:t>Špecifiká </a:t>
            </a:r>
            <a:r>
              <a:rPr lang="sk-SK" b="1" dirty="0" smtClean="0"/>
              <a:t>žiakov bez on-line pripojenia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44137" y="1280161"/>
            <a:ext cx="9457509" cy="4238682"/>
          </a:xfrm>
        </p:spPr>
        <p:txBody>
          <a:bodyPr>
            <a:noAutofit/>
          </a:bodyPr>
          <a:lstStyle/>
          <a:p>
            <a:r>
              <a:rPr lang="sk-SK" sz="2000" dirty="0" smtClean="0"/>
              <a:t>Inštitút vzdelávacej politiky vypočítal, že cca. 30 000 žiakov v školách nie je možné vzdelávať on-line spôsobom. </a:t>
            </a:r>
          </a:p>
          <a:p>
            <a:r>
              <a:rPr lang="sk-SK" sz="2000" dirty="0" smtClean="0"/>
              <a:t>Škola má zabezpečiť prístup k vzdelaniu, teda si vypracuje isté postupy, ako žiakom sprístupniť vzdelávanie. </a:t>
            </a:r>
          </a:p>
          <a:p>
            <a:r>
              <a:rPr lang="sk-SK" sz="2000" dirty="0" smtClean="0"/>
              <a:t>Pri distribúcii vzdelávacích materiálov pomáhajú špeciálni pedagógovia, asistenti učiteľa, vychovávatelia a ďalší odborní zamestnanci, prípadne terénni pracovníci, pracovníci miestnych úradov </a:t>
            </a:r>
          </a:p>
          <a:p>
            <a:r>
              <a:rPr lang="sk-SK" sz="2000" dirty="0" smtClean="0"/>
              <a:t>Školy nabehli na tzv. školu do schránok, prípadne si žiaci alebo ich rodičia prídu do školy pre vzdelávací materiál v určenú hodinu a odovzdávajú to rovnako v dohodnutý čas. </a:t>
            </a:r>
          </a:p>
          <a:p>
            <a:r>
              <a:rPr lang="sk-SK" sz="2000" dirty="0" smtClean="0"/>
              <a:t>Úlohy musia byť tiež starostlivo pripravené pre konkrétneho žiaka, zadávané tak, aby  ich žiak zvládol pokiaľ možno sám. </a:t>
            </a:r>
          </a:p>
        </p:txBody>
      </p:sp>
    </p:spTree>
    <p:extLst>
      <p:ext uri="{BB962C8B-B14F-4D97-AF65-F5344CB8AC3E}">
        <p14:creationId xmlns:p14="http://schemas.microsoft.com/office/powerpoint/2010/main" val="23825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Špecifiká žiakov bez on-line pripojenia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802675"/>
            <a:ext cx="8596668" cy="4558936"/>
          </a:xfrm>
        </p:spPr>
        <p:txBody>
          <a:bodyPr>
            <a:normAutofit/>
          </a:bodyPr>
          <a:lstStyle/>
          <a:p>
            <a:r>
              <a:rPr lang="sk-SK" sz="2000" dirty="0"/>
              <a:t>Často deťom a rodičom učitelia pošlú osobný list, kde sa im prihovoria, spomenú spoločný čas, aby sa im pripomenuli, žiaci si túto formu veľmi vážia.</a:t>
            </a:r>
          </a:p>
          <a:p>
            <a:pPr marL="0" indent="0">
              <a:buNone/>
            </a:pPr>
            <a:r>
              <a:rPr lang="sk-SK" sz="2000" dirty="0"/>
              <a:t>Skúsenosť: </a:t>
            </a:r>
          </a:p>
          <a:p>
            <a:r>
              <a:rPr lang="sk-SK" sz="2000" dirty="0"/>
              <a:t>Pri odovzdávaní pracovných listov sú to jedinečné chvíle, kedy si žiaci a učitelia a asistenti vymenia dojmy, aj najväčší </a:t>
            </a:r>
            <a:r>
              <a:rPr lang="sk-SK" sz="2000" dirty="0" smtClean="0"/>
              <a:t>„nepriatelia školy“ deklarujú</a:t>
            </a:r>
            <a:r>
              <a:rPr lang="sk-SK" sz="2000" dirty="0"/>
              <a:t>, ako by sa vrátili do školy. </a:t>
            </a:r>
          </a:p>
          <a:p>
            <a:r>
              <a:rPr lang="sk-SK" sz="2000" dirty="0"/>
              <a:t>Nesmierne sa zlepšila telefonická komunikácia so žiakmi a rodičmi týchto žiakov, sú aktívni, snažia sa v rámci svojich možností. </a:t>
            </a:r>
          </a:p>
          <a:p>
            <a:r>
              <a:rPr lang="sk-SK" sz="2000" dirty="0"/>
              <a:t>Sú zahrnutí vysokou mierou pozitívnej motivácie. </a:t>
            </a:r>
          </a:p>
        </p:txBody>
      </p:sp>
    </p:spTree>
    <p:extLst>
      <p:ext uri="{BB962C8B-B14F-4D97-AF65-F5344CB8AC3E}">
        <p14:creationId xmlns:p14="http://schemas.microsoft.com/office/powerpoint/2010/main" val="39800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ďalej po mimoriadnej situácii?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658983"/>
            <a:ext cx="8596668" cy="4382379"/>
          </a:xfrm>
        </p:spPr>
        <p:txBody>
          <a:bodyPr>
            <a:normAutofit/>
          </a:bodyPr>
          <a:lstStyle/>
          <a:p>
            <a:r>
              <a:rPr lang="sk-SK" sz="2400" dirty="0" smtClean="0"/>
              <a:t>Je isté, že v tomto období sa učitelia vzdelávali </a:t>
            </a:r>
            <a:r>
              <a:rPr lang="sk-SK" sz="2400" dirty="0"/>
              <a:t>v digitálnych  </a:t>
            </a:r>
            <a:r>
              <a:rPr lang="sk-SK" sz="2400" dirty="0" smtClean="0"/>
              <a:t>možnostiach predkladania obsahov. </a:t>
            </a:r>
          </a:p>
          <a:p>
            <a:r>
              <a:rPr lang="sk-SK" sz="2400" dirty="0" smtClean="0"/>
              <a:t>Ministerstvo školstva už deklarovalo, že zmeny, ktoré teraz zavádza pre obdobie mimoriadnej situácie budú trvalejšieho charakteru. </a:t>
            </a:r>
          </a:p>
          <a:p>
            <a:r>
              <a:rPr lang="sk-SK" sz="2400" dirty="0" smtClean="0"/>
              <a:t>Zatiaľ je tu očakávanie, že sa žiaci budú  slovne hodnotiť. </a:t>
            </a:r>
          </a:p>
          <a:p>
            <a:r>
              <a:rPr lang="sk-SK" sz="2400" dirty="0" smtClean="0"/>
              <a:t>ŠPÚ zasiahol do </a:t>
            </a:r>
            <a:r>
              <a:rPr lang="sk-SK" sz="2400" dirty="0" err="1" smtClean="0"/>
              <a:t>kurikula</a:t>
            </a:r>
            <a:r>
              <a:rPr lang="sk-SK" sz="2400" dirty="0" smtClean="0"/>
              <a:t>, rovnako v tejto oblasti môžeme očakávať zmeny. </a:t>
            </a:r>
          </a:p>
          <a:p>
            <a:r>
              <a:rPr lang="sk-SK" sz="2400" dirty="0" smtClean="0"/>
              <a:t>Prijatím Stratégie </a:t>
            </a:r>
            <a:r>
              <a:rPr lang="sk-SK" sz="2400" dirty="0" err="1" smtClean="0"/>
              <a:t>inkluzívneho</a:t>
            </a:r>
            <a:r>
              <a:rPr lang="sk-SK" sz="2400" dirty="0" smtClean="0"/>
              <a:t> vzdelávania sa otvoria dvere individualizácii vzdelávania.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55672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Ďakujeme za pozornosť.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2202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533</TotalTime>
  <Words>1540</Words>
  <Application>Microsoft Office PowerPoint</Application>
  <PresentationFormat>Širokouhlá</PresentationFormat>
  <Paragraphs>119</Paragraphs>
  <Slides>26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30" baseType="lpstr">
      <vt:lpstr>Arial</vt:lpstr>
      <vt:lpstr>Trebuchet MS</vt:lpstr>
      <vt:lpstr>Wingdings 3</vt:lpstr>
      <vt:lpstr>Fazeta</vt:lpstr>
      <vt:lpstr>„Špeciálne“ potreby detí</vt:lpstr>
      <vt:lpstr>Inkluzívny koncept</vt:lpstr>
      <vt:lpstr>Stratégia inkluzívneho vzdelávania</vt:lpstr>
      <vt:lpstr>Individuálny vzdelávací program</vt:lpstr>
      <vt:lpstr>Praktické tipy:  Prváci</vt:lpstr>
      <vt:lpstr>Tréning fonematického uvedomovania podľa Eľkonina</vt:lpstr>
      <vt:lpstr>Určovanie samohlások</vt:lpstr>
      <vt:lpstr>Tu už žiaci rozlišujú samohlásku aj spoluhlásku</vt:lpstr>
      <vt:lpstr>Tréning fonematického uvedomovania podľa Eľkonina</vt:lpstr>
      <vt:lpstr>Program INPP</vt:lpstr>
      <vt:lpstr>Program INPP</vt:lpstr>
      <vt:lpstr>Program INPP</vt:lpstr>
      <vt:lpstr>Zippyho kamaráti</vt:lpstr>
      <vt:lpstr>Zippy</vt:lpstr>
      <vt:lpstr>1. stupeň</vt:lpstr>
      <vt:lpstr>2. stupeň</vt:lpstr>
      <vt:lpstr>2. stupeň – metakognitívne stratégie</vt:lpstr>
      <vt:lpstr>Feuersteinovo inštrumentálne obohacovanie</vt:lpstr>
      <vt:lpstr>Feuersteinovo inštrumentálne obohacovanie</vt:lpstr>
      <vt:lpstr>KORONAKRÍZA</vt:lpstr>
      <vt:lpstr>Aj súčasná mimoriadna situácia vyžaduje rešpektovanie špeciálnych potrieb </vt:lpstr>
      <vt:lpstr>Prezentácia programu PowerPoint</vt:lpstr>
      <vt:lpstr>Špecifiká žiakov bez on-line pripojenia</vt:lpstr>
      <vt:lpstr>Špecifiká žiakov bez on-line pripojenia</vt:lpstr>
      <vt:lpstr>Čo ďalej po mimoriadnej situácii? </vt:lpstr>
      <vt:lpstr>Ďakujeme za pozornosť.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Špeciálne potreby žiakov</dc:title>
  <dc:creator>Eva Kaskova</dc:creator>
  <cp:lastModifiedBy>Eva Kaskova</cp:lastModifiedBy>
  <cp:revision>45</cp:revision>
  <dcterms:created xsi:type="dcterms:W3CDTF">2020-04-29T12:49:10Z</dcterms:created>
  <dcterms:modified xsi:type="dcterms:W3CDTF">2020-04-30T12:22:47Z</dcterms:modified>
</cp:coreProperties>
</file>